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24" r:id="rId3"/>
    <p:sldId id="319" r:id="rId4"/>
    <p:sldId id="301" r:id="rId5"/>
    <p:sldId id="320" r:id="rId6"/>
    <p:sldId id="323" r:id="rId7"/>
    <p:sldId id="313" r:id="rId8"/>
    <p:sldId id="314" r:id="rId9"/>
    <p:sldId id="325" r:id="rId10"/>
    <p:sldId id="321" r:id="rId11"/>
    <p:sldId id="322" r:id="rId12"/>
    <p:sldId id="317" r:id="rId13"/>
    <p:sldId id="328" r:id="rId14"/>
    <p:sldId id="327" r:id="rId15"/>
  </p:sldIdLst>
  <p:sldSz cx="9144000" cy="6858000" type="screen4x3"/>
  <p:notesSz cx="6856413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4BCCA"/>
    <a:srgbClr val="86CCD0"/>
    <a:srgbClr val="0099CC"/>
    <a:srgbClr val="FFFF99"/>
    <a:srgbClr val="FFCC99"/>
    <a:srgbClr val="0033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 snapToGrid="0">
      <p:cViewPr varScale="1">
        <p:scale>
          <a:sx n="113" d="100"/>
          <a:sy n="113" d="100"/>
        </p:scale>
        <p:origin x="1600" y="168"/>
      </p:cViewPr>
      <p:guideLst>
        <p:guide orient="horz" pos="2160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/>
            </a:lvl1pPr>
          </a:lstStyle>
          <a:p>
            <a:pPr>
              <a:defRPr/>
            </a:pPr>
            <a:fld id="{EC11413E-531B-4DF0-8BBB-29A12356B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89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48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>
              <a:defRPr sz="1200"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b="0"/>
            </a:lvl1pPr>
          </a:lstStyle>
          <a:p>
            <a:pPr>
              <a:defRPr/>
            </a:pPr>
            <a:fld id="{743CABAC-C53A-46AA-BCA3-ECA1A753A7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61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itle"/>
          <p:cNvPicPr>
            <a:picLocks noChangeAspect="1" noChangeArrowheads="1"/>
          </p:cNvPicPr>
          <p:nvPr userDrawn="1"/>
        </p:nvPicPr>
        <p:blipFill>
          <a:blip r:embed="rId2" cstate="print"/>
          <a:srcRect l="1190" r="3540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447800"/>
            <a:ext cx="6096000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895600"/>
            <a:ext cx="6019800" cy="17526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838200"/>
            <a:ext cx="16383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838200"/>
            <a:ext cx="47625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388590" y="6221731"/>
            <a:ext cx="29821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9722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20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3200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lide"/>
          <p:cNvPicPr>
            <a:picLocks noChangeAspect="1" noChangeArrowheads="1"/>
          </p:cNvPicPr>
          <p:nvPr userDrawn="1"/>
        </p:nvPicPr>
        <p:blipFill>
          <a:blip r:embed="rId14" cstate="print"/>
          <a:srcRect l="761" r="3969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8382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553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40191"/>
            <a:ext cx="7239000" cy="519529"/>
          </a:xfrm>
        </p:spPr>
        <p:txBody>
          <a:bodyPr/>
          <a:lstStyle/>
          <a:p>
            <a:pPr algn="r" eaLnBrk="1" hangingPunct="1"/>
            <a:r>
              <a:rPr lang="en-US" sz="3200" dirty="0">
                <a:latin typeface="Candara"/>
                <a:cs typeface="Candara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6400" y="1625601"/>
            <a:ext cx="5596467" cy="41402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dirty="0">
                <a:cs typeface="Candara"/>
              </a:rPr>
              <a:t>Upper Mokelumne River Watershed Authority’s </a:t>
            </a:r>
            <a:br>
              <a:rPr lang="en-US" dirty="0">
                <a:cs typeface="Candara"/>
              </a:rPr>
            </a:br>
            <a:br>
              <a:rPr lang="en-US" sz="2400" dirty="0">
                <a:cs typeface="Candara"/>
              </a:rPr>
            </a:br>
            <a:r>
              <a:rPr lang="en-US" sz="3200" b="1" dirty="0">
                <a:cs typeface="Candara"/>
              </a:rPr>
              <a:t>Forest Health Program</a:t>
            </a:r>
            <a:br>
              <a:rPr lang="en-US" sz="3200" b="1" dirty="0">
                <a:cs typeface="Candara"/>
              </a:rPr>
            </a:br>
            <a:br>
              <a:rPr lang="en-US" sz="3200" b="1" dirty="0">
                <a:cs typeface="Candara"/>
              </a:rPr>
            </a:br>
            <a:r>
              <a:rPr lang="en-US" sz="1800" dirty="0">
                <a:cs typeface="Candara"/>
              </a:rPr>
              <a:t>September 4, 2019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6120326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1627187" y="84048"/>
            <a:ext cx="7300913" cy="54163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r" defTabSz="839787">
              <a:defRPr sz="1400"/>
            </a:pPr>
            <a:r>
              <a:rPr lang="en-US" sz="2800" dirty="0">
                <a:cs typeface="Candara"/>
              </a:rPr>
              <a:t>UMRWA’s Forest Program</a:t>
            </a:r>
            <a:endParaRPr sz="2800" dirty="0"/>
          </a:p>
        </p:txBody>
      </p:sp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2072982" y="1148642"/>
            <a:ext cx="6855118" cy="482035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>
              <a:spcBef>
                <a:spcPts val="600"/>
              </a:spcBef>
              <a:defRPr sz="2200"/>
            </a:pPr>
            <a:endParaRPr sz="2200" dirty="0"/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4294967295"/>
          </p:nvPr>
        </p:nvSpPr>
        <p:spPr>
          <a:xfrm>
            <a:off x="8485626" y="6221731"/>
            <a:ext cx="201174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" name="Picture 1" descr="171101 Hemlock Boundary_Map2.mx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" y="728407"/>
            <a:ext cx="8936234" cy="60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7"/>
            <a:ext cx="8754533" cy="872065"/>
          </a:xfrm>
        </p:spPr>
        <p:txBody>
          <a:bodyPr/>
          <a:lstStyle/>
          <a:p>
            <a:pPr algn="r"/>
            <a:r>
              <a:rPr lang="en-US" sz="2800" dirty="0"/>
              <a:t>Dollars &amp; Acres – 3 Years of Forest Investments</a:t>
            </a:r>
            <a:r>
              <a:rPr lang="en-US" sz="2400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11817"/>
              </p:ext>
            </p:extLst>
          </p:nvPr>
        </p:nvGraphicFramePr>
        <p:xfrm>
          <a:off x="1693333" y="1167871"/>
          <a:ext cx="7222598" cy="55270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87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UMRWA Managed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Hemlock Projects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State &amp; Federal 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Investment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</a:rPr>
                        <a:t>Pumpkin Hollow – 971 acres (2017 - 2019)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Sierra Nevada Conservancy Proposition 1 grant no. 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$ 500,000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USFS Master Stewardship Agreement and Pumpkin SPA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$ 609,841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Pumpkin Hollow Project Total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$ 1,109,841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</a:rPr>
                        <a:t>Cabbage Patch – 1,219 acres (2018 – 2020)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Sierra Nevada Conservancy Proposition 1 grant no. 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$ 500,000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USFS Master Stewardship Agreement and Cabbage SPA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$ 736,000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Cabbage Patch Project 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$ 1,236,000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</a:rPr>
                        <a:t>Black Springs – 1,825 acres (2019 – 2021)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Sierra Nevada Conservancy Proposition 1 grant no. 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$ 1,000,000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USFS Master Stewardship Agreement and Black Springs SPA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$ 648,000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Black Springs Project Total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$ 1,648,000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effectLst/>
                        </a:rPr>
                        <a:t> Totals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$3,993,841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/>
                        </a:rPr>
                        <a:t>4,015 acres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375518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933" y="203200"/>
            <a:ext cx="8225367" cy="624021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+mn-lt"/>
                <a:cs typeface="Candara"/>
              </a:rPr>
              <a:t>Looking Ahead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0" y="850900"/>
            <a:ext cx="6269568" cy="564989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600" b="1" dirty="0">
                <a:cs typeface="Candara"/>
              </a:rPr>
              <a:t>Increasing Pace and Scale: Keys to UMRWA’s Capacity 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Retain experienced Authority staffing at flexible levels (EO and AO positions)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Retain experienced LEI staffing at flexible levels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Enhance inter-agency efficiencies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Expand pool of in-region qualified, interested and competitive contractors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Streamline seasonal workload variations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Expand mutually beneficial partnerships (MDF, CHIPS, NFWF)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Optimize use of Forestry Interns (ACE - American Conservation Experience, and </a:t>
            </a:r>
            <a:r>
              <a:rPr lang="en-US" sz="2400" dirty="0" err="1">
                <a:cs typeface="Candara"/>
              </a:rPr>
              <a:t>CalPoly</a:t>
            </a:r>
            <a:r>
              <a:rPr lang="en-US" sz="2400" dirty="0">
                <a:cs typeface="Candara"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>
              <a:cs typeface="Candara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000" dirty="0">
                <a:cs typeface="Candara"/>
              </a:rPr>
              <a:t> 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>
                <a:cs typeface="Candara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400" b="1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00290836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933" y="279400"/>
            <a:ext cx="8225367" cy="547821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+mn-lt"/>
                <a:cs typeface="Candara"/>
              </a:rPr>
              <a:t>Looking Ahead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206500"/>
            <a:ext cx="6358468" cy="529429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600" b="1" dirty="0">
                <a:cs typeface="Candara"/>
              </a:rPr>
              <a:t>Pace and Scale: Keys to Increasing Contracting Capacity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Minimize uncertainties/impediments to contractor’s work performance (LOPs, inspection timing, site access, etc.)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Right-size contract units based on contractor survey input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Conduct workshops on UMRWA selection standards and process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>
              <a:cs typeface="Candara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000" dirty="0">
                <a:cs typeface="Candara"/>
              </a:rPr>
              <a:t> 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>
                <a:cs typeface="Candara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400" b="1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65298655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933" y="279400"/>
            <a:ext cx="8225367" cy="547821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+mn-lt"/>
                <a:cs typeface="Candara"/>
              </a:rPr>
              <a:t>Looking Ahead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016000"/>
            <a:ext cx="6477000" cy="548479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600" b="1" dirty="0">
                <a:cs typeface="Candara"/>
              </a:rPr>
              <a:t>Pace and Scale: Challenges to Expanding UMRWA’s Forest Program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Overcome USFS staff turn-over and seasonal  shortages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Ensure ACCG support for partnership projects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Establish sufficient bid-ready projects to compete for grants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Expand sources for available grant funding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Organize projects in logical units for contracting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Fulfill NEPA and CEQA requirements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Maintain UMRWA organizational depth and flexibility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>
              <a:cs typeface="Candara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000" dirty="0">
                <a:cs typeface="Candara"/>
              </a:rPr>
              <a:t> 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>
                <a:cs typeface="Candara"/>
              </a:rPr>
              <a:t>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400" b="1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7525566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40191"/>
            <a:ext cx="7239000" cy="519529"/>
          </a:xfrm>
        </p:spPr>
        <p:txBody>
          <a:bodyPr/>
          <a:lstStyle/>
          <a:p>
            <a:pPr algn="r" eaLnBrk="1" hangingPunct="1"/>
            <a:r>
              <a:rPr lang="en-US" sz="2800" b="0" dirty="0">
                <a:latin typeface="+mn-lt"/>
                <a:cs typeface="Candara"/>
              </a:rPr>
              <a:t>Introduction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6400" y="863601"/>
            <a:ext cx="5968742" cy="563033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sz="3000" b="1" dirty="0">
                <a:latin typeface="+mj-lt"/>
                <a:cs typeface="Candara"/>
              </a:rPr>
              <a:t>Presenters</a:t>
            </a:r>
          </a:p>
          <a:p>
            <a:pPr marL="0" indent="0" eaLnBrk="1" hangingPunct="1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2400" i="1" dirty="0">
                <a:latin typeface="+mj-lt"/>
              </a:rPr>
              <a:t>Richard Sykes 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sz="2400" dirty="0">
                <a:latin typeface="+mj-lt"/>
              </a:rPr>
              <a:t>Executive Officer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sz="2400" dirty="0">
                <a:latin typeface="+mj-lt"/>
              </a:rPr>
              <a:t>Upper Mokelumne River Watershed Authority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en-US" sz="2400" dirty="0">
              <a:latin typeface="+mj-lt"/>
            </a:endParaRP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sz="2400" i="1" dirty="0">
                <a:latin typeface="+mj-lt"/>
              </a:rPr>
              <a:t>Karen Quidachay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sz="2400" i="1" dirty="0">
                <a:latin typeface="+mj-lt"/>
              </a:rPr>
              <a:t>Landmark Environmental, Inc. 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sz="2400" dirty="0">
                <a:latin typeface="+mj-lt"/>
              </a:rPr>
              <a:t>Forest Health Program Manager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r>
              <a:rPr lang="en-US" sz="2400" dirty="0"/>
              <a:t>Upper Mokelumne River Watershed Authority</a:t>
            </a:r>
          </a:p>
          <a:p>
            <a:pPr marL="0" indent="0" eaLnBrk="1" hangingPunct="1">
              <a:spcBef>
                <a:spcPts val="600"/>
              </a:spcBef>
              <a:buNone/>
              <a:defRPr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450847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40191"/>
            <a:ext cx="7239000" cy="519529"/>
          </a:xfrm>
        </p:spPr>
        <p:txBody>
          <a:bodyPr/>
          <a:lstStyle/>
          <a:p>
            <a:pPr algn="r" eaLnBrk="1" hangingPunct="1"/>
            <a:r>
              <a:rPr lang="en-US" sz="2800" b="0" dirty="0">
                <a:latin typeface="+mn-lt"/>
                <a:cs typeface="Candara"/>
              </a:rPr>
              <a:t>Introduction</a:t>
            </a:r>
            <a:r>
              <a:rPr lang="en-US" sz="3200" dirty="0">
                <a:latin typeface="Candara"/>
                <a:cs typeface="Candara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6400" y="1388532"/>
            <a:ext cx="5511800" cy="5024967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sz="3000" b="1" dirty="0">
                <a:latin typeface="+mj-lt"/>
                <a:cs typeface="Candara"/>
              </a:rPr>
              <a:t>Presentation Topics</a:t>
            </a:r>
          </a:p>
          <a:p>
            <a:pPr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2600" dirty="0">
                <a:cs typeface="Candara"/>
              </a:rPr>
              <a:t>Who is UMRWA</a:t>
            </a:r>
          </a:p>
          <a:p>
            <a:pPr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2600" dirty="0"/>
              <a:t>UMRWA’s Forest Health Program </a:t>
            </a:r>
          </a:p>
          <a:p>
            <a:pPr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2600" dirty="0"/>
              <a:t>Dollars &amp; Acres - 3 years investment in Upper Mokelumne Forest health </a:t>
            </a:r>
          </a:p>
          <a:p>
            <a:pPr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2600" dirty="0"/>
              <a:t>Looking ahead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779756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399" y="313269"/>
            <a:ext cx="7780867" cy="651932"/>
          </a:xfrm>
        </p:spPr>
        <p:txBody>
          <a:bodyPr/>
          <a:lstStyle/>
          <a:p>
            <a:pPr algn="r"/>
            <a:r>
              <a:rPr lang="en-US" sz="3200" dirty="0">
                <a:latin typeface="+mn-lt"/>
                <a:cs typeface="Candara"/>
              </a:rPr>
              <a:t>UMRWA Is…..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3533" y="1041401"/>
            <a:ext cx="3302000" cy="5435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000" b="1" u="sng" dirty="0"/>
              <a:t>Snapshot</a:t>
            </a:r>
          </a:p>
          <a:p>
            <a:pPr eaLnBrk="1" hangingPunct="1"/>
            <a:r>
              <a:rPr lang="en-US" sz="2000" dirty="0"/>
              <a:t>UMRWA is a Joint Powers Authority formed in 2000 to address mutual regional interests:</a:t>
            </a:r>
          </a:p>
          <a:p>
            <a:pPr marL="742950" lvl="2" indent="-342900" eaLnBrk="1" hangingPunct="1">
              <a:buClr>
                <a:srgbClr val="08684E"/>
              </a:buClr>
              <a:buFont typeface="Arial"/>
              <a:buChar char="•"/>
            </a:pPr>
            <a:r>
              <a:rPr lang="en-US" dirty="0"/>
              <a:t>Water quality</a:t>
            </a:r>
          </a:p>
          <a:p>
            <a:pPr marL="742950" lvl="2" indent="-342900" eaLnBrk="1" hangingPunct="1">
              <a:buClr>
                <a:srgbClr val="08684E"/>
              </a:buClr>
              <a:buFont typeface="Arial"/>
              <a:buChar char="•"/>
            </a:pPr>
            <a:r>
              <a:rPr lang="en-US" dirty="0"/>
              <a:t>Water supply</a:t>
            </a:r>
          </a:p>
          <a:p>
            <a:pPr marL="742950" lvl="2" indent="-342900" eaLnBrk="1" hangingPunct="1">
              <a:buClr>
                <a:srgbClr val="08684E"/>
              </a:buClr>
              <a:buFont typeface="Arial"/>
              <a:buChar char="•"/>
            </a:pPr>
            <a:r>
              <a:rPr lang="en-US" dirty="0"/>
              <a:t>Natural resources</a:t>
            </a:r>
          </a:p>
          <a:p>
            <a:pPr eaLnBrk="1" hangingPunct="1"/>
            <a:r>
              <a:rPr lang="en-US" sz="2000" dirty="0"/>
              <a:t>8 member Board of Directors</a:t>
            </a:r>
          </a:p>
          <a:p>
            <a:pPr eaLnBrk="1" hangingPunct="1"/>
            <a:r>
              <a:rPr lang="en-US" sz="2000" dirty="0"/>
              <a:t>Supported by two part-time staff, Landmark Environmental, and Member Agency in-kind support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032933"/>
            <a:ext cx="3200400" cy="544406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</a:rPr>
              <a:t>Member Agencies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Alpine County 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Alpine Water Agency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Amador County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Amador Water Agency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Calaveras County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Calaveras County Water District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Calaveras PUD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East Bay MUD</a:t>
            </a:r>
          </a:p>
          <a:p>
            <a:pPr>
              <a:buSzPct val="90000"/>
              <a:buFont typeface="Symbol" pitchFamily="18" charset="2"/>
              <a:buChar char="-"/>
              <a:defRPr/>
            </a:pPr>
            <a:r>
              <a:rPr lang="en-US" sz="2000" dirty="0">
                <a:solidFill>
                  <a:prstClr val="black"/>
                </a:solidFill>
              </a:rPr>
              <a:t> Jackson Valley ID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75393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9400"/>
            <a:ext cx="6553200" cy="762000"/>
          </a:xfrm>
        </p:spPr>
        <p:txBody>
          <a:bodyPr/>
          <a:lstStyle/>
          <a:p>
            <a:pPr algn="r"/>
            <a:r>
              <a:rPr lang="en-US" sz="3200" dirty="0"/>
              <a:t>UMRWA Is….</a:t>
            </a:r>
          </a:p>
        </p:txBody>
      </p:sp>
      <p:pic>
        <p:nvPicPr>
          <p:cNvPr id="4" name="Picture 4" descr="updated_Figure_3-1_Reg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01926"/>
            <a:ext cx="7010400" cy="48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491702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0933"/>
            <a:ext cx="6553200" cy="660400"/>
          </a:xfrm>
        </p:spPr>
        <p:txBody>
          <a:bodyPr/>
          <a:lstStyle/>
          <a:p>
            <a:pPr algn="r"/>
            <a:r>
              <a:rPr lang="en-US" sz="3200" dirty="0"/>
              <a:t>UMRWA Is….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466" y="1016000"/>
            <a:ext cx="6341533" cy="5486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Enhancing the region’s stewardship capacity by:</a:t>
            </a:r>
          </a:p>
          <a:p>
            <a:pPr>
              <a:buFont typeface="Arial"/>
              <a:buChar char="•"/>
            </a:pPr>
            <a:r>
              <a:rPr lang="en-US" dirty="0"/>
              <a:t>Collaborating on forest health initiatives </a:t>
            </a:r>
            <a:r>
              <a:rPr lang="en-US" sz="2000" dirty="0"/>
              <a:t>($4M in SNC &amp; USFS watershed investments)</a:t>
            </a:r>
          </a:p>
          <a:p>
            <a:pPr>
              <a:buFont typeface="Arial"/>
              <a:buChar char="•"/>
            </a:pPr>
            <a:r>
              <a:rPr lang="en-US" dirty="0"/>
              <a:t>Sponsoring the MAC IRWM Region </a:t>
            </a:r>
            <a:r>
              <a:rPr lang="en-US" sz="2000" dirty="0"/>
              <a:t>(awarded $10.1M implementation grants)</a:t>
            </a:r>
          </a:p>
          <a:p>
            <a:pPr>
              <a:buFont typeface="Arial"/>
              <a:buChar char="•"/>
            </a:pPr>
            <a:r>
              <a:rPr lang="en-US" dirty="0"/>
              <a:t>Conducting region-level assessments &amp; resource planning </a:t>
            </a:r>
            <a:r>
              <a:rPr lang="en-US" sz="2000" dirty="0"/>
              <a:t>(MokeWISE, WARMF)</a:t>
            </a:r>
          </a:p>
          <a:p>
            <a:pPr>
              <a:buFont typeface="Arial"/>
              <a:buChar char="•"/>
            </a:pPr>
            <a:r>
              <a:rPr lang="en-US" dirty="0"/>
              <a:t>Leveraging efficiencies </a:t>
            </a:r>
            <a:r>
              <a:rPr lang="en-US" sz="2000" dirty="0"/>
              <a:t>(centralized grant functions, proportionate shared costs, enhanced political effect)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243708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79400"/>
            <a:ext cx="7615767" cy="547821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+mn-lt"/>
                <a:cs typeface="Candara"/>
              </a:rPr>
              <a:t>UMRWA’s Forest Program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3533" y="1016000"/>
            <a:ext cx="6968066" cy="548479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>
                <a:cs typeface="Candara"/>
              </a:rPr>
              <a:t>USFS – UMRWA Partnership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Exploratory joint workshop July 2015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Cornerstone CLFR Project funding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Mutual FS – UMRWA interests:</a:t>
            </a:r>
          </a:p>
          <a:p>
            <a:pPr lvl="1"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>
                <a:cs typeface="Candara"/>
              </a:rPr>
              <a:t>Facilitate federal expenditures in watershed</a:t>
            </a:r>
          </a:p>
          <a:p>
            <a:pPr lvl="1"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>
                <a:cs typeface="Candara"/>
              </a:rPr>
              <a:t>Leverage federal $ with state $</a:t>
            </a:r>
          </a:p>
          <a:p>
            <a:pPr lvl="1"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>
                <a:cs typeface="Candara"/>
              </a:rPr>
              <a:t>Exploit UMRWA’s contracting efficiencies</a:t>
            </a:r>
          </a:p>
          <a:p>
            <a:pPr lvl="1"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>
                <a:cs typeface="Candara"/>
              </a:rPr>
              <a:t>Implement ‘on the ground’ projects asap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cs typeface="Candara"/>
              </a:rPr>
              <a:t>Master Stewardship Agreement </a:t>
            </a:r>
            <a:r>
              <a:rPr lang="en-US" sz="2400" dirty="0">
                <a:cs typeface="Candara"/>
              </a:rPr>
              <a:t>(May 2016)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>
                <a:cs typeface="Candara"/>
              </a:rPr>
              <a:t>Describes partnership goals (fuels reduction, WQ and supply protection, reforestation)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>
                <a:cs typeface="Candara"/>
              </a:rPr>
              <a:t>Prioritizes implementation of Cornerstone projects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>
                <a:cs typeface="Candara"/>
              </a:rPr>
              <a:t>Basis for Supplemental Project Agreements (SPAs)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b="1" dirty="0">
              <a:cs typeface="Candara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b="1" dirty="0">
              <a:cs typeface="Candara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400" dirty="0">
              <a:cs typeface="Candara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400" dirty="0">
              <a:cs typeface="Candara"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sz="2400" dirty="0">
              <a:cs typeface="Candara"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sz="2400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99304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79400"/>
            <a:ext cx="7615767" cy="547821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+mn-lt"/>
                <a:cs typeface="Candara"/>
              </a:rPr>
              <a:t>UMRWA’s Forest Program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599" y="872067"/>
            <a:ext cx="6476999" cy="562872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>
                <a:cs typeface="Candara"/>
              </a:rPr>
              <a:t>UMRWA’s Role Under the MSA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Maintain planning, management and financial capabilities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Explore project funding opportunities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Work w/USFS to develop project-specific SPAs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Fulfill CEQA requirements for SPA projects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Provide qualified personnel &amp; contractors to implement SPA projects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Manage UMRWA contractors in coordination w/USFS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400" b="1" dirty="0">
                <a:cs typeface="Candara"/>
              </a:rPr>
              <a:t>Annual Cycle of UMRWA Tasks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i="1" dirty="0">
                <a:cs typeface="Candara"/>
              </a:rPr>
              <a:t>Hemlock Project</a:t>
            </a:r>
            <a:r>
              <a:rPr lang="en-US" sz="2000" dirty="0">
                <a:cs typeface="Candara"/>
              </a:rPr>
              <a:t>: plans/CEQA/grant applications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Field verification/unit flagging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Requests for Proposals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Engaging contractors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Field operations/inspections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Invoicing, contractor payments, reporting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000" dirty="0">
                <a:cs typeface="Candara"/>
              </a:rPr>
              <a:t>Lessons learned session with Partners 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1600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95765857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533" y="279400"/>
            <a:ext cx="7615767" cy="547821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+mn-lt"/>
                <a:cs typeface="Candara"/>
              </a:rPr>
              <a:t>UMRWA’s Forest Program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1400" y="999067"/>
            <a:ext cx="6756399" cy="550172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600" b="1" dirty="0">
                <a:cs typeface="Candara"/>
              </a:rPr>
              <a:t>Key Program Elements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Maintain high-level coordination with Forest Partners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Prioritize UMRWA member funds to facilitate planning and procure funding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Provide 5% preference to local (Amador, Alpine, Calaveras) contractors and service providers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Engage CCC to work on every project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Implement only ACCG-endorsed projects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sz="2400" dirty="0">
                <a:cs typeface="Candara"/>
              </a:rPr>
              <a:t>Conduct contractor workshops to enhance Proposal development </a:t>
            </a:r>
            <a:endParaRPr lang="en-US" sz="1600" dirty="0"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96972083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UMRWA template1">
  <a:themeElements>
    <a:clrScheme name="UMRWA template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MRWA template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MRWA template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RWA template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RWA template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RWA template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RWA template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RWA template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RWA template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Settings\Cindy\Application Data\Microsoft\Templates\UMRWA template1.pot</Template>
  <TotalTime>4305</TotalTime>
  <Words>745</Words>
  <Application>Microsoft Macintosh PowerPoint</Application>
  <PresentationFormat>On-screen Show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Candara</vt:lpstr>
      <vt:lpstr>Symbol</vt:lpstr>
      <vt:lpstr>Tahoma</vt:lpstr>
      <vt:lpstr>Times New Roman</vt:lpstr>
      <vt:lpstr>UMRWA template1</vt:lpstr>
      <vt:lpstr> </vt:lpstr>
      <vt:lpstr>Introduction </vt:lpstr>
      <vt:lpstr>Introduction </vt:lpstr>
      <vt:lpstr>UMRWA Is…..</vt:lpstr>
      <vt:lpstr>UMRWA Is….</vt:lpstr>
      <vt:lpstr>UMRWA Is….</vt:lpstr>
      <vt:lpstr>UMRWA’s Forest Program</vt:lpstr>
      <vt:lpstr>UMRWA’s Forest Program</vt:lpstr>
      <vt:lpstr>UMRWA’s Forest Program</vt:lpstr>
      <vt:lpstr>UMRWA’s Forest Program</vt:lpstr>
      <vt:lpstr>Dollars &amp; Acres – 3 Years of Forest Investments </vt:lpstr>
      <vt:lpstr>Looking Ahead</vt:lpstr>
      <vt:lpstr>Looking Ahead</vt:lpstr>
      <vt:lpstr>Looking Ahead</vt:lpstr>
    </vt:vector>
  </TitlesOfParts>
  <Company>Propsout,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</dc:creator>
  <cp:lastModifiedBy>Susan Jamison</cp:lastModifiedBy>
  <cp:revision>237</cp:revision>
  <dcterms:created xsi:type="dcterms:W3CDTF">2004-10-26T17:36:23Z</dcterms:created>
  <dcterms:modified xsi:type="dcterms:W3CDTF">2019-08-21T21:47:57Z</dcterms:modified>
</cp:coreProperties>
</file>